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898" r:id="rId3"/>
    <p:sldId id="931" r:id="rId4"/>
    <p:sldId id="932" r:id="rId5"/>
    <p:sldId id="933" r:id="rId6"/>
    <p:sldId id="945" r:id="rId7"/>
    <p:sldId id="946" r:id="rId8"/>
    <p:sldId id="948" r:id="rId9"/>
    <p:sldId id="949" r:id="rId10"/>
    <p:sldId id="939" r:id="rId11"/>
    <p:sldId id="953" r:id="rId12"/>
    <p:sldId id="954" r:id="rId13"/>
    <p:sldId id="955" r:id="rId14"/>
    <p:sldId id="956" r:id="rId15"/>
    <p:sldId id="957" r:id="rId16"/>
    <p:sldId id="958" r:id="rId17"/>
    <p:sldId id="941" r:id="rId18"/>
    <p:sldId id="943" r:id="rId19"/>
    <p:sldId id="942" r:id="rId20"/>
    <p:sldId id="950" r:id="rId21"/>
    <p:sldId id="951" r:id="rId22"/>
    <p:sldId id="944" r:id="rId23"/>
    <p:sldId id="959" r:id="rId24"/>
    <p:sldId id="937" r:id="rId25"/>
    <p:sldId id="960" r:id="rId26"/>
  </p:sldIdLst>
  <p:sldSz cx="9144000" cy="6858000" type="screen4x3"/>
  <p:notesSz cx="7010400" cy="9296400"/>
  <p:embeddedFontLst>
    <p:embeddedFont>
      <p:font typeface="SimSun" panose="02010600030101010101" pitchFamily="2" charset="-122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>
          <p15:clr>
            <a:srgbClr val="A4A3A4"/>
          </p15:clr>
        </p15:guide>
        <p15:guide id="4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00FF"/>
    <a:srgbClr val="C80000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8" autoAdjust="0"/>
    <p:restoredTop sz="77246" autoAdjust="0"/>
  </p:normalViewPr>
  <p:slideViewPr>
    <p:cSldViewPr>
      <p:cViewPr varScale="1">
        <p:scale>
          <a:sx n="99" d="100"/>
          <a:sy n="99" d="100"/>
        </p:scale>
        <p:origin x="2314" y="77"/>
      </p:cViewPr>
      <p:guideLst>
        <p:guide orient="horz" pos="2160"/>
        <p:guide pos="2880"/>
        <p:guide orient="horz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1" d="100"/>
        <a:sy n="81" d="100"/>
      </p:scale>
      <p:origin x="0" y="108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604" cy="465266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160" y="1"/>
            <a:ext cx="3038604" cy="465266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r">
              <a:defRPr sz="1200"/>
            </a:lvl1pPr>
          </a:lstStyle>
          <a:p>
            <a:fld id="{88DF503B-B130-4BD7-BD9E-049CC117C35D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48"/>
            <a:ext cx="3038604" cy="465266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160" y="8829648"/>
            <a:ext cx="3038604" cy="465266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r">
              <a:defRPr sz="1200"/>
            </a:lvl1pPr>
          </a:lstStyle>
          <a:p>
            <a:fld id="{B1B32439-C60E-45DD-BBD8-AC620905B7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903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38145" cy="464206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734" y="0"/>
            <a:ext cx="3038145" cy="464206"/>
          </a:xfrm>
          <a:prstGeom prst="rect">
            <a:avLst/>
          </a:prstGeom>
        </p:spPr>
        <p:txBody>
          <a:bodyPr vert="horz" lIns="91427" tIns="45713" rIns="91427" bIns="45713" rtlCol="0"/>
          <a:lstStyle>
            <a:lvl1pPr algn="r">
              <a:defRPr sz="1200"/>
            </a:lvl1pPr>
          </a:lstStyle>
          <a:p>
            <a:fld id="{A33414A4-83BD-4A0E-93D3-CC5D6C137548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77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7" tIns="45713" rIns="91427" bIns="4571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45" y="4416099"/>
            <a:ext cx="5607712" cy="4182457"/>
          </a:xfrm>
          <a:prstGeom prst="rect">
            <a:avLst/>
          </a:prstGeom>
        </p:spPr>
        <p:txBody>
          <a:bodyPr vert="horz" lIns="91427" tIns="45713" rIns="91427" bIns="4571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30659"/>
            <a:ext cx="3038145" cy="464206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734" y="8830659"/>
            <a:ext cx="3038145" cy="464206"/>
          </a:xfrm>
          <a:prstGeom prst="rect">
            <a:avLst/>
          </a:prstGeom>
        </p:spPr>
        <p:txBody>
          <a:bodyPr vert="horz" lIns="91427" tIns="45713" rIns="91427" bIns="45713" rtlCol="0" anchor="b"/>
          <a:lstStyle>
            <a:lvl1pPr algn="r">
              <a:defRPr sz="1200"/>
            </a:lvl1pPr>
          </a:lstStyle>
          <a:p>
            <a:fld id="{F0307866-13D8-450F-91D6-A37178010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9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7866-13D8-450F-91D6-A37178010D1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71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7866-13D8-450F-91D6-A37178010D1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41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7866-13D8-450F-91D6-A37178010D1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34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7866-13D8-450F-91D6-A37178010D1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02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7866-13D8-450F-91D6-A37178010D1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02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7866-13D8-450F-91D6-A37178010D1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7866-13D8-450F-91D6-A37178010D1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54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7866-13D8-450F-91D6-A37178010D1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25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7866-13D8-450F-91D6-A37178010D1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38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7866-13D8-450F-91D6-A37178010D1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7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7866-13D8-450F-91D6-A37178010D1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5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7866-13D8-450F-91D6-A37178010D1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95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7866-13D8-450F-91D6-A37178010D1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43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6A67-E99E-40F8-8C36-01B5606B012B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6A67-E99E-40F8-8C36-01B5606B012B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6A67-E99E-40F8-8C36-01B5606B012B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6A67-E99E-40F8-8C36-01B5606B012B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6A67-E99E-40F8-8C36-01B5606B012B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6A67-E99E-40F8-8C36-01B5606B012B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6A67-E99E-40F8-8C36-01B5606B012B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6A67-E99E-40F8-8C36-01B5606B012B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6A67-E99E-40F8-8C36-01B5606B012B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6A67-E99E-40F8-8C36-01B5606B012B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06A67-E99E-40F8-8C36-01B5606B012B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06A67-E99E-40F8-8C36-01B5606B012B}" type="datetimeFigureOut">
              <a:rPr lang="en-US" smtClean="0"/>
              <a:pPr/>
              <a:t>4/29/2015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A722-22C3-41AA-B567-7BB276A18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9" Type="http://schemas.openxmlformats.org/officeDocument/2006/relationships/image" Target="../media/image58.png"/><Relationship Id="rId21" Type="http://schemas.openxmlformats.org/officeDocument/2006/relationships/image" Target="../media/image40.png"/><Relationship Id="rId34" Type="http://schemas.openxmlformats.org/officeDocument/2006/relationships/image" Target="../media/image53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41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32" Type="http://schemas.openxmlformats.org/officeDocument/2006/relationships/image" Target="../media/image51.png"/><Relationship Id="rId37" Type="http://schemas.openxmlformats.org/officeDocument/2006/relationships/image" Target="../media/image56.png"/><Relationship Id="rId40" Type="http://schemas.openxmlformats.org/officeDocument/2006/relationships/image" Target="../media/image59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36" Type="http://schemas.openxmlformats.org/officeDocument/2006/relationships/image" Target="../media/image55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5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Relationship Id="rId35" Type="http://schemas.openxmlformats.org/officeDocument/2006/relationships/image" Target="../media/image54.png"/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38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5.png"/><Relationship Id="rId18" Type="http://schemas.openxmlformats.org/officeDocument/2006/relationships/image" Target="../media/image55.png"/><Relationship Id="rId3" Type="http://schemas.openxmlformats.org/officeDocument/2006/relationships/image" Target="../media/image21.png"/><Relationship Id="rId21" Type="http://schemas.openxmlformats.org/officeDocument/2006/relationships/image" Target="../media/image60.png"/><Relationship Id="rId7" Type="http://schemas.openxmlformats.org/officeDocument/2006/relationships/image" Target="../media/image26.png"/><Relationship Id="rId12" Type="http://schemas.openxmlformats.org/officeDocument/2006/relationships/image" Target="../media/image42.png"/><Relationship Id="rId17" Type="http://schemas.openxmlformats.org/officeDocument/2006/relationships/image" Target="../media/image50.png"/><Relationship Id="rId2" Type="http://schemas.openxmlformats.org/officeDocument/2006/relationships/image" Target="../media/image68.jpg"/><Relationship Id="rId16" Type="http://schemas.openxmlformats.org/officeDocument/2006/relationships/image" Target="../media/image48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47.png"/><Relationship Id="rId10" Type="http://schemas.openxmlformats.org/officeDocument/2006/relationships/image" Target="../media/image29.png"/><Relationship Id="rId19" Type="http://schemas.openxmlformats.org/officeDocument/2006/relationships/image" Target="../media/image56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52600" y="443805"/>
            <a:ext cx="6553200" cy="184665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4000" dirty="0"/>
              <a:t>Skeletal Muscle Cell Segmentation Using Distributed Convolutional 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73006" y="2813447"/>
            <a:ext cx="5058244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 i="1" dirty="0" err="1" smtClean="0">
                <a:solidFill>
                  <a:srgbClr val="1F497D"/>
                </a:solidFill>
                <a:latin typeface="Calibri"/>
              </a:rPr>
              <a:t>Fuyong</a:t>
            </a:r>
            <a:r>
              <a:rPr lang="en-US" sz="2400" b="1" i="1" dirty="0" smtClean="0">
                <a:solidFill>
                  <a:srgbClr val="1F497D"/>
                </a:solidFill>
                <a:latin typeface="Calibri"/>
              </a:rPr>
              <a:t> Xing, Manish </a:t>
            </a:r>
            <a:r>
              <a:rPr lang="en-US" sz="2400" b="1" i="1" dirty="0" err="1" smtClean="0">
                <a:solidFill>
                  <a:srgbClr val="1F497D"/>
                </a:solidFill>
                <a:latin typeface="Calibri"/>
              </a:rPr>
              <a:t>Sapkota</a:t>
            </a:r>
            <a:r>
              <a:rPr lang="en-US" sz="2400" b="1" i="1" dirty="0" smtClean="0">
                <a:solidFill>
                  <a:srgbClr val="1F497D"/>
                </a:solidFill>
                <a:latin typeface="Calibri"/>
              </a:rPr>
              <a:t>, </a:t>
            </a:r>
            <a:r>
              <a:rPr lang="en-US" sz="2400" b="1" i="1" dirty="0" err="1" smtClean="0">
                <a:solidFill>
                  <a:srgbClr val="1F497D"/>
                </a:solidFill>
                <a:latin typeface="Calibri"/>
              </a:rPr>
              <a:t>Fujun</a:t>
            </a:r>
            <a:r>
              <a:rPr lang="en-US" sz="2400" b="1" i="1" dirty="0" smtClean="0">
                <a:solidFill>
                  <a:srgbClr val="1F497D"/>
                </a:solidFill>
                <a:latin typeface="Calibri"/>
              </a:rPr>
              <a:t> Liu</a:t>
            </a:r>
          </a:p>
          <a:p>
            <a:pPr>
              <a:lnSpc>
                <a:spcPts val="2400"/>
              </a:lnSpc>
            </a:pPr>
            <a:r>
              <a:rPr lang="en-US" sz="2400" b="1" i="1" dirty="0" smtClean="0">
                <a:solidFill>
                  <a:srgbClr val="1F497D"/>
                </a:solidFill>
              </a:rPr>
              <a:t>Medical Image Analysis (</a:t>
            </a:r>
            <a:r>
              <a:rPr lang="en-US" sz="2400" b="1" i="1" dirty="0" err="1" smtClean="0">
                <a:solidFill>
                  <a:srgbClr val="1F497D"/>
                </a:solidFill>
              </a:rPr>
              <a:t>MedIA</a:t>
            </a:r>
            <a:r>
              <a:rPr lang="en-US" sz="2400" b="1" i="1" dirty="0" smtClean="0">
                <a:solidFill>
                  <a:srgbClr val="1F497D"/>
                </a:solidFill>
              </a:rPr>
              <a:t>) Group</a:t>
            </a:r>
            <a:endParaRPr lang="en-US" sz="2400" b="1" i="1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56503" y="4267200"/>
            <a:ext cx="3891258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i="1" dirty="0" smtClean="0">
                <a:solidFill>
                  <a:srgbClr val="1F497D"/>
                </a:solidFill>
                <a:latin typeface="Calibri"/>
              </a:rPr>
              <a:t>Final Presentation for </a:t>
            </a:r>
            <a:r>
              <a:rPr lang="en-US" sz="2400" i="1" dirty="0" smtClean="0">
                <a:solidFill>
                  <a:srgbClr val="1F497D"/>
                </a:solidFill>
                <a:latin typeface="Calibri"/>
              </a:rPr>
              <a:t>Big Data</a:t>
            </a:r>
            <a:r>
              <a:rPr lang="en-US" sz="2400" i="1" dirty="0" smtClean="0">
                <a:solidFill>
                  <a:srgbClr val="1F497D"/>
                </a:solidFill>
              </a:rPr>
              <a:t>,</a:t>
            </a:r>
            <a:endParaRPr lang="en-US" sz="2400" i="1" dirty="0" smtClean="0">
              <a:solidFill>
                <a:srgbClr val="1F497D"/>
              </a:solidFill>
              <a:latin typeface="Calibri"/>
            </a:endParaRPr>
          </a:p>
          <a:p>
            <a:pPr algn="ctr">
              <a:lnSpc>
                <a:spcPts val="2400"/>
              </a:lnSpc>
            </a:pPr>
            <a:r>
              <a:rPr lang="en-US" sz="2400" i="1" dirty="0" smtClean="0">
                <a:solidFill>
                  <a:srgbClr val="1F497D"/>
                </a:solidFill>
                <a:latin typeface="Calibri"/>
              </a:rPr>
              <a:t>April 20, </a:t>
            </a:r>
            <a:r>
              <a:rPr lang="en-US" sz="2400" i="1" dirty="0" smtClean="0">
                <a:solidFill>
                  <a:srgbClr val="1F497D"/>
                </a:solidFill>
                <a:latin typeface="Calibri"/>
              </a:rPr>
              <a:t>2015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/>
          </a:p>
          <a:p>
            <a:r>
              <a:rPr lang="en-US" sz="1200" b="1" dirty="0"/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Training Images</a:t>
            </a:r>
            <a:endParaRPr lang="en-US" dirty="0"/>
          </a:p>
        </p:txBody>
      </p:sp>
      <p:pic>
        <p:nvPicPr>
          <p:cNvPr id="2050" name="Picture 2" descr="F:\cnn-training-patches-tmp\pos\uc158.1-h&amp;e-10xb_1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52" y="3324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cnn-training-patches-tmp\pos\137_TAD_13_1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52" y="3857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cnn-training-patches-tmp\pos\137_TAD_16_1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52" y="2790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F:\cnn-training-patches-tmp\pos\137_TAD_20_1_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52" y="4391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F:\cnn-training-patches-tmp\pos\140_TAG_22_1_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52" y="2257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:\cnn-training-patches-tmp\pos\141_TAG_af_512_1_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78" y="4391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F:\cnn-training-patches-tmp\pos\141_TAG_h_512_1_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78" y="3857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:\cnn-training-patches-tmp\pos\946 Lgast L1-2_1_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78" y="3324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F:\cnn-training-patches-tmp\pos\946 Lta L1-4_2_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78" y="2790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:\cnn-training-patches-tmp\pos\983 Lta-1_2_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78" y="2257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F:\cnn-training-patches-tmp\pos\AM103-1_1_8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4" y="4391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:\cnn-training-patches-tmp\pos\AM168-1_1_1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391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F:\cnn-training-patches-tmp\pos\Bmal1 KO3-2_1_2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4" y="3857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F:\cnn-training-patches-tmp\pos\Bmal1 KO16-7_1_3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857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F:\cnn-training-patches-tmp\pos\Bmal1 WT17-3_1_8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4" y="3324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F:\cnn-training-patches-tmp\pos\Czernejewski-h&amp;E-20xa_1_2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324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F:\cnn-training-patches-tmp\pos\dup2+U7 H&amp;E-3_1_1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4" y="2790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F:\cnn-training-patches-tmp\pos\Image946LTA_01-03_2_2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790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F:\cnn-training-patches-tmp\pos\UC103,GTC,20X,5_1_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4" y="2257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F:\cnn-training-patches-tmp\pos\UC103,HE,10X,1_1_1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57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F:\cnn-training-patches-tmp\neg\Image723TAHE_01-02_1_2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853" y="4391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F:\cnn-training-patches-tmp\neg\Image789TAHE_02-03_2_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464" y="4391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F:\cnn-training-patches-tmp\neg\107_TAD_55_2_1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500" y="4391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F:\cnn-training-patches-tmp\neg\137_TAD_20_1_1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500" y="3857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F:\cnn-training-patches-tmp\neg\137_TAD_20_1_3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464" y="3324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F:\cnn-training-patches-tmp\neg\137_TAD_25_1_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464" y="3857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F:\cnn-training-patches-tmp\neg\141_TAG_af_1_1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623" y="3857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F:\cnn-training-patches-tmp\neg\141_TAG_ah_1_5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623" y="4391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F:\cnn-training-patches-tmp\neg\946 Lgast L1-2_2_3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853" y="3857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F:\cnn-training-patches-tmp\neg\AM103-1_1_1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623" y="3324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F:\cnn-training-patches-tmp\neg\AM103-1_1_7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500" y="3324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F:\cnn-training-patches-tmp\neg\AM103-3_1_2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853" y="3324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F:\cnn-training-patches-tmp\neg\Bmal1 KO7-6_1_4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853" y="2790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7" name="Picture 39" descr="F:\cnn-training-patches-tmp\neg\Bmal1 KO19-4_1_9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500" y="2790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F:\cnn-training-patches-tmp\neg\Bmal1 KO21-7_512_1_2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623" y="2790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" name="Picture 41" descr="F:\cnn-training-patches-tmp\neg\Bmal1 WT17-7_1_5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464" y="2790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F:\cnn-training-patches-tmp\neg\dup2 H&amp;E-4_1_7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853" y="2257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1" name="Picture 43" descr="F:\cnn-training-patches-tmp\neg\dup2+GC H&amp;E-2_1_1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500" y="2257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 descr="F:\cnn-training-patches-tmp\neg\dup2+U7 H&amp;E-4_1_5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623" y="2257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3" name="Picture 45" descr="F:\cnn-training-patches-tmp\neg\dup2+U7 H&amp;E-4_512_1_1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464" y="2257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00375" y="1600200"/>
            <a:ext cx="131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Positive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486400" y="1600200"/>
            <a:ext cx="1463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Negative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850905" y="5693079"/>
            <a:ext cx="6302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 total, two million samples are used for training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911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Distributed Training</a:t>
            </a:r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585" y="1782901"/>
            <a:ext cx="7332829" cy="362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191000" y="6019800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Figure courtesy of Alex </a:t>
            </a:r>
            <a:r>
              <a:rPr lang="en-US" sz="1200" dirty="0" err="1" smtClean="0"/>
              <a:t>Krizhevsky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/>
          </a:p>
          <a:p>
            <a:r>
              <a:rPr lang="en-US" sz="1200" b="1" dirty="0"/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03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Distributed Training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200400" y="5714999"/>
            <a:ext cx="4205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https://github.com/dmlc/cxxnet</a:t>
            </a:r>
          </a:p>
        </p:txBody>
      </p:sp>
      <p:sp>
        <p:nvSpPr>
          <p:cNvPr id="2" name="Oval 1"/>
          <p:cNvSpPr/>
          <p:nvPr/>
        </p:nvSpPr>
        <p:spPr>
          <a:xfrm>
            <a:off x="4724400" y="1828800"/>
            <a:ext cx="8382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079955" y="3566652"/>
            <a:ext cx="13716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 0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011931" y="3566652"/>
            <a:ext cx="13716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 1</a:t>
            </a:r>
            <a:endParaRPr lang="en-US" dirty="0"/>
          </a:p>
        </p:txBody>
      </p:sp>
      <p:cxnSp>
        <p:nvCxnSpPr>
          <p:cNvPr id="9" name="Straight Arrow Connector 8"/>
          <p:cNvCxnSpPr>
            <a:stCxn id="2" idx="3"/>
            <a:endCxn id="3" idx="0"/>
          </p:cNvCxnSpPr>
          <p:nvPr/>
        </p:nvCxnSpPr>
        <p:spPr>
          <a:xfrm flipH="1">
            <a:off x="3765755" y="2544248"/>
            <a:ext cx="1081397" cy="102240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0"/>
            <a:endCxn id="2" idx="5"/>
          </p:cNvCxnSpPr>
          <p:nvPr/>
        </p:nvCxnSpPr>
        <p:spPr>
          <a:xfrm flipH="1" flipV="1">
            <a:off x="5439848" y="2544248"/>
            <a:ext cx="1257883" cy="102240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95800" y="301311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Push and pull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36738" y="4634270"/>
            <a:ext cx="4025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Backed by parameter server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/>
          </a:p>
          <a:p>
            <a:r>
              <a:rPr lang="en-US" sz="1200" b="1" dirty="0"/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53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Distributed Training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86205" y="6324600"/>
            <a:ext cx="776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https://www.usenix.org/system/files/conference/osdi14/osdi14-paper-li_mu.pdf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10261"/>
            <a:ext cx="5562600" cy="431519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47800" y="1476630"/>
            <a:ext cx="268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Parameter server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/>
          </a:p>
          <a:p>
            <a:r>
              <a:rPr lang="en-US" sz="1200" b="1" dirty="0"/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19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Distributed Training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86205" y="6324600"/>
            <a:ext cx="776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https://www.usenix.org/system/files/conference/osdi14/osdi14-paper-li_mu.pdf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47800" y="1476630"/>
            <a:ext cx="76637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Parameter server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Push/Pull API provided that performs gradient update</a:t>
            </a:r>
          </a:p>
          <a:p>
            <a:pPr lvl="1"/>
            <a:r>
              <a:rPr lang="en-US" sz="2400" dirty="0" smtClean="0"/>
              <a:t>asynchronously.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666" y="3352800"/>
            <a:ext cx="7294752" cy="13570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/>
          </a:p>
          <a:p>
            <a:r>
              <a:rPr lang="en-US" sz="1200" b="1" dirty="0"/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75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Distributed Training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47800" y="1476630"/>
            <a:ext cx="7553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For our implementation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Distributed training on multiple CPU-cores and GPUs.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510" y="2879127"/>
            <a:ext cx="2877290" cy="2416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501" y="2731675"/>
            <a:ext cx="1955801" cy="3059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599" y="2766006"/>
            <a:ext cx="2713881" cy="15011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/>
          </a:p>
          <a:p>
            <a:r>
              <a:rPr lang="en-US" sz="1200" b="1" dirty="0"/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03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Distributed Training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295400"/>
            <a:ext cx="5518752" cy="39972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10284" y="5405527"/>
            <a:ext cx="77575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Network trained on more than 2 million data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Architecture moderately complex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Non-distributed training takes about 8 hours on CPU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/>
          </a:p>
          <a:p>
            <a:r>
              <a:rPr lang="en-US" sz="1200" b="1" dirty="0"/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20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b="1" dirty="0"/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597" y="2514600"/>
            <a:ext cx="3866171" cy="291099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102624" y="1900535"/>
            <a:ext cx="1173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024388" y="1905000"/>
            <a:ext cx="681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</a:t>
            </a:r>
            <a:endParaRPr lang="en-US" sz="2400" dirty="0"/>
          </a:p>
        </p:txBody>
      </p:sp>
      <p:pic>
        <p:nvPicPr>
          <p:cNvPr id="21" name="Picture 2" descr="F:\cnn-training-patches-tmp\pos\uc158.1-h&amp;e-10xb_1_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3629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F:\cnn-training-patches-tmp\pos\137_TAD_16_1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3095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F:\cnn-training-patches-tmp\pos\137_TAD_20_1_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4695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7" descr="F:\cnn-training-patches-tmp\pos\140_TAG_22_1_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2562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F:\cnn-training-patches-tmp\pos\141_TAG_af_512_1_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51" y="4695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 descr="F:\cnn-training-patches-tmp\pos\141_TAG_h_512_1_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51" y="4162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:\cnn-training-patches-tmp\pos\946 Lgast L1-2_1_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51" y="3629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3" descr="F:\cnn-training-patches-tmp\pos\946 Lta L1-4_2_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51" y="3095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 descr="F:\cnn-training-patches-tmp\pos\983 Lta-1_2_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51" y="2562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6" descr="F:\cnn-training-patches-tmp\neg\Image789TAHE_02-03_2_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466" y="4695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F:\cnn-training-patches-tmp\neg\137_TAD_20_1_3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466" y="3629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F:\cnn-training-patches-tmp\neg\137_TAD_25_1_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466" y="4162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F:\cnn-training-patches-tmp\neg\141_TAG_af_1_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162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F:\cnn-training-patches-tmp\neg\141_TAG_ah_1_5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46958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5" descr="F:\cnn-training-patches-tmp\neg\AM103-1_1_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36290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0" descr="F:\cnn-training-patches-tmp\neg\Bmal1 KO21-7_512_1_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3095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1" descr="F:\cnn-training-patches-tmp\neg\Bmal1 WT17-7_1_5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466" y="30956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4" descr="F:\cnn-training-patches-tmp\neg\dup2+U7 H&amp;E-4_1_5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2562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5" descr="F:\cnn-training-patches-tmp\neg\dup2+U7 H&amp;E-4_512_1_1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466" y="25622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917644" y="5943600"/>
            <a:ext cx="5626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Sliding window is a straightforward solution</a:t>
            </a:r>
            <a:endParaRPr lang="en-US" sz="2400" dirty="0"/>
          </a:p>
        </p:txBody>
      </p:sp>
      <p:pic>
        <p:nvPicPr>
          <p:cNvPr id="1026" name="Picture 2" descr="F:\cnn-training-patches-tmp\pos\140_TAG_22_1_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624" y="4162424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8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</a:t>
            </a:r>
            <a:r>
              <a:rPr lang="en-US" dirty="0" smtClean="0"/>
              <a:t>liding window DOES </a:t>
            </a:r>
            <a:r>
              <a:rPr lang="en-US" dirty="0"/>
              <a:t>NOT </a:t>
            </a:r>
            <a:r>
              <a:rPr lang="en-US" dirty="0" smtClean="0"/>
              <a:t>SCALE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353" y="1828800"/>
            <a:ext cx="5050847" cy="4160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b="1" dirty="0"/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95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Fast Scanning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513164"/>
            <a:ext cx="7124700" cy="4459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b="1" dirty="0"/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41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33800" y="443805"/>
            <a:ext cx="2743200" cy="48167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4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Background</a:t>
            </a:r>
            <a:endParaRPr lang="en-US" sz="4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b="1" dirty="0"/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200" y="1447800"/>
            <a:ext cx="4800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There is agreement across the muscle biology community that  muscle fiber area, are critical factors that determine the health of the muscle. </a:t>
            </a:r>
          </a:p>
          <a:p>
            <a:pPr marL="342900" indent="-342900" algn="l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However, at this time, quantification is still a manual or, at best, a semi-automatic process</a:t>
            </a:r>
            <a:r>
              <a:rPr lang="en-US" altLang="zh-CN" sz="2400" dirty="0" smtClean="0">
                <a:solidFill>
                  <a:schemeClr val="tx1"/>
                </a:solidFill>
                <a:ea typeface="宋体" pitchFamily="2" charset="-122"/>
              </a:rPr>
              <a:t>. </a:t>
            </a:r>
            <a:r>
              <a:rPr lang="en-US" sz="2400" dirty="0" smtClean="0">
                <a:solidFill>
                  <a:schemeClr val="tx1"/>
                </a:solidFill>
              </a:rPr>
              <a:t>This process is labor intensive and time consuming and can be prone to errors, leading to high inter-observer variability. 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447800"/>
            <a:ext cx="2825132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Super Fast Scanning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848045"/>
            <a:ext cx="6244167" cy="3810000"/>
          </a:xfrm>
          <a:prstGeom prst="rect">
            <a:avLst/>
          </a:prstGeom>
        </p:spPr>
      </p:pic>
      <p:sp>
        <p:nvSpPr>
          <p:cNvPr id="58" name="Up-Down Arrow 57"/>
          <p:cNvSpPr/>
          <p:nvPr/>
        </p:nvSpPr>
        <p:spPr>
          <a:xfrm>
            <a:off x="4851823" y="5277045"/>
            <a:ext cx="45719" cy="7620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250444" y="6172200"/>
            <a:ext cx="1619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Fast Scanning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2362200" y="2590800"/>
            <a:ext cx="949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Parallel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6324600" y="2474790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Collect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b="1" dirty="0"/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7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Spark Implementation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00201" y="1476630"/>
            <a:ext cx="716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import </a:t>
            </a:r>
            <a:r>
              <a:rPr lang="en-US" b="1" i="1" dirty="0" err="1" smtClean="0">
                <a:solidFill>
                  <a:srgbClr val="FF0000"/>
                </a:solidFill>
              </a:rPr>
              <a:t>cnnfastscan</a:t>
            </a:r>
            <a:r>
              <a:rPr lang="en-US" b="1" i="1" dirty="0" smtClean="0">
                <a:solidFill>
                  <a:srgbClr val="FF0000"/>
                </a:solidFill>
              </a:rPr>
              <a:t>  </a:t>
            </a:r>
            <a:r>
              <a:rPr lang="en-US" b="1" i="1" dirty="0" smtClean="0"/>
              <a:t># fast scanning module</a:t>
            </a:r>
          </a:p>
          <a:p>
            <a:endParaRPr lang="en-US" i="1" dirty="0" smtClean="0"/>
          </a:p>
          <a:p>
            <a:r>
              <a:rPr lang="en-US" i="1" dirty="0" smtClean="0"/>
              <a:t>divs </a:t>
            </a:r>
            <a:r>
              <a:rPr lang="en-US" i="1" dirty="0"/>
              <a:t>= []</a:t>
            </a:r>
          </a:p>
          <a:p>
            <a:r>
              <a:rPr lang="en-US" i="1" dirty="0" smtClean="0"/>
              <a:t>for </a:t>
            </a:r>
            <a:r>
              <a:rPr lang="en-US" i="1" dirty="0"/>
              <a:t>ih in range(</a:t>
            </a:r>
            <a:r>
              <a:rPr lang="en-US" i="1" dirty="0" err="1"/>
              <a:t>hDivs</a:t>
            </a:r>
            <a:r>
              <a:rPr lang="en-US" i="1" dirty="0"/>
              <a:t>):</a:t>
            </a:r>
          </a:p>
          <a:p>
            <a:r>
              <a:rPr lang="en-US" i="1" dirty="0"/>
              <a:t>        for </a:t>
            </a:r>
            <a:r>
              <a:rPr lang="en-US" i="1" dirty="0" err="1"/>
              <a:t>iw</a:t>
            </a:r>
            <a:r>
              <a:rPr lang="en-US" i="1" dirty="0"/>
              <a:t> in range(</a:t>
            </a:r>
            <a:r>
              <a:rPr lang="en-US" i="1" dirty="0" err="1"/>
              <a:t>wDivs</a:t>
            </a:r>
            <a:r>
              <a:rPr lang="en-US" i="1" dirty="0"/>
              <a:t>):</a:t>
            </a:r>
          </a:p>
          <a:p>
            <a:r>
              <a:rPr lang="en-US" i="1" dirty="0"/>
              <a:t>            </a:t>
            </a:r>
            <a:r>
              <a:rPr lang="en-US" i="1" dirty="0" err="1"/>
              <a:t>divs.append</a:t>
            </a:r>
            <a:r>
              <a:rPr lang="en-US" i="1" dirty="0"/>
              <a:t>((ih, </a:t>
            </a:r>
            <a:r>
              <a:rPr lang="en-US" i="1" dirty="0" err="1"/>
              <a:t>iw</a:t>
            </a:r>
            <a:r>
              <a:rPr lang="en-US" i="1" dirty="0" smtClean="0"/>
              <a:t>))        </a:t>
            </a:r>
            <a:endParaRPr lang="en-US" i="1" dirty="0"/>
          </a:p>
          <a:p>
            <a:r>
              <a:rPr lang="en-US" i="1" dirty="0" smtClean="0"/>
              <a:t>distdivs </a:t>
            </a:r>
            <a:r>
              <a:rPr lang="en-US" i="1" dirty="0"/>
              <a:t>= </a:t>
            </a:r>
            <a:r>
              <a:rPr lang="en-US" i="1" dirty="0" err="1"/>
              <a:t>sc.parallelize</a:t>
            </a:r>
            <a:r>
              <a:rPr lang="en-US" i="1" dirty="0"/>
              <a:t>(divs, partitions).cache()</a:t>
            </a:r>
          </a:p>
          <a:p>
            <a:endParaRPr lang="en-US" i="1" dirty="0" smtClean="0"/>
          </a:p>
          <a:p>
            <a:r>
              <a:rPr lang="en-US" i="1" dirty="0" err="1" smtClean="0"/>
              <a:t>sub_edgemaps</a:t>
            </a:r>
            <a:r>
              <a:rPr lang="en-US" i="1" dirty="0" smtClean="0"/>
              <a:t> </a:t>
            </a:r>
            <a:r>
              <a:rPr lang="en-US" i="1" dirty="0"/>
              <a:t>= </a:t>
            </a:r>
            <a:r>
              <a:rPr lang="en-US" i="1" dirty="0" err="1"/>
              <a:t>distdivs.map</a:t>
            </a:r>
            <a:r>
              <a:rPr lang="en-US" i="1" dirty="0"/>
              <a:t>(</a:t>
            </a:r>
          </a:p>
          <a:p>
            <a:r>
              <a:rPr lang="en-US" i="1" dirty="0"/>
              <a:t>        lambda (</a:t>
            </a:r>
            <a:r>
              <a:rPr lang="en-US" i="1" dirty="0" err="1"/>
              <a:t>ih,iw</a:t>
            </a:r>
            <a:r>
              <a:rPr lang="en-US" i="1" dirty="0"/>
              <a:t>):</a:t>
            </a:r>
            <a:r>
              <a:rPr lang="en-US" b="1" i="1" dirty="0" err="1" smtClean="0">
                <a:solidFill>
                  <a:srgbClr val="FF0000"/>
                </a:solidFill>
              </a:rPr>
              <a:t>cnnfastscan</a:t>
            </a:r>
            <a:r>
              <a:rPr lang="en-US" i="1" dirty="0" err="1" smtClean="0"/>
              <a:t>.get_sub_img</a:t>
            </a:r>
            <a:r>
              <a:rPr lang="en-US" i="1" dirty="0" smtClean="0"/>
              <a:t>(</a:t>
            </a:r>
            <a:r>
              <a:rPr lang="en-US" i="1" dirty="0" err="1" smtClean="0"/>
              <a:t>img</a:t>
            </a:r>
            <a:r>
              <a:rPr lang="en-US" i="1" dirty="0" smtClean="0"/>
              <a:t>/255.0</a:t>
            </a:r>
            <a:r>
              <a:rPr lang="en-US" i="1" dirty="0"/>
              <a:t>, </a:t>
            </a:r>
            <a:r>
              <a:rPr lang="en-US" i="1" dirty="0" err="1"/>
              <a:t>hDivs</a:t>
            </a:r>
            <a:r>
              <a:rPr lang="en-US" i="1" dirty="0"/>
              <a:t>, </a:t>
            </a:r>
            <a:r>
              <a:rPr lang="en-US" i="1" dirty="0" err="1"/>
              <a:t>wDivs</a:t>
            </a:r>
            <a:r>
              <a:rPr lang="en-US" i="1" dirty="0"/>
              <a:t>, ih, </a:t>
            </a:r>
            <a:r>
              <a:rPr lang="en-US" i="1" dirty="0" err="1"/>
              <a:t>iw</a:t>
            </a:r>
            <a:r>
              <a:rPr lang="en-US" i="1" dirty="0"/>
              <a:t>, </a:t>
            </a:r>
            <a:r>
              <a:rPr lang="en-US" i="1" dirty="0" err="1"/>
              <a:t>divsize</a:t>
            </a:r>
            <a:r>
              <a:rPr lang="en-US" i="1" dirty="0"/>
              <a:t>, </a:t>
            </a:r>
            <a:r>
              <a:rPr lang="en-US" i="1" dirty="0" err="1"/>
              <a:t>padsz</a:t>
            </a:r>
            <a:r>
              <a:rPr lang="en-US" i="1" dirty="0"/>
              <a:t>)).map(</a:t>
            </a:r>
          </a:p>
          <a:p>
            <a:r>
              <a:rPr lang="en-US" i="1" dirty="0"/>
              <a:t>        lambda ((ih, </a:t>
            </a:r>
            <a:r>
              <a:rPr lang="en-US" i="1" dirty="0" err="1"/>
              <a:t>iw</a:t>
            </a:r>
            <a:r>
              <a:rPr lang="en-US" i="1" dirty="0"/>
              <a:t>), </a:t>
            </a:r>
            <a:r>
              <a:rPr lang="en-US" i="1" dirty="0" err="1"/>
              <a:t>sub_img</a:t>
            </a:r>
            <a:r>
              <a:rPr lang="en-US" i="1" dirty="0"/>
              <a:t>):((ih, </a:t>
            </a:r>
            <a:r>
              <a:rPr lang="en-US" i="1" dirty="0" err="1"/>
              <a:t>iw</a:t>
            </a:r>
            <a:r>
              <a:rPr lang="en-US" i="1" dirty="0"/>
              <a:t>), </a:t>
            </a:r>
            <a:r>
              <a:rPr lang="en-US" b="1" i="1" dirty="0" err="1" smtClean="0">
                <a:solidFill>
                  <a:srgbClr val="FF0000"/>
                </a:solidFill>
              </a:rPr>
              <a:t>cnnfastscan</a:t>
            </a:r>
            <a:r>
              <a:rPr lang="en-US" i="1" dirty="0" err="1" smtClean="0"/>
              <a:t>.predictImage</a:t>
            </a:r>
            <a:r>
              <a:rPr lang="en-US" i="1" dirty="0" smtClean="0"/>
              <a:t>(model</a:t>
            </a:r>
            <a:r>
              <a:rPr lang="en-US" i="1" dirty="0"/>
              <a:t>, </a:t>
            </a:r>
            <a:r>
              <a:rPr lang="en-US" i="1" dirty="0" err="1"/>
              <a:t>sub_img</a:t>
            </a:r>
            <a:r>
              <a:rPr lang="en-US" i="1" dirty="0"/>
              <a:t>))).collect()</a:t>
            </a:r>
          </a:p>
          <a:p>
            <a:endParaRPr lang="en-US" i="1" dirty="0" smtClean="0"/>
          </a:p>
          <a:p>
            <a:r>
              <a:rPr lang="en-US" i="1" dirty="0" err="1"/>
              <a:t>edgemap</a:t>
            </a:r>
            <a:r>
              <a:rPr lang="en-US" i="1" dirty="0"/>
              <a:t> = </a:t>
            </a:r>
            <a:r>
              <a:rPr lang="en-US" i="1" dirty="0" err="1"/>
              <a:t>cnnpredict.collect_subedgemaps</a:t>
            </a:r>
            <a:r>
              <a:rPr lang="en-US" i="1" dirty="0"/>
              <a:t>(H0, W0, </a:t>
            </a:r>
            <a:r>
              <a:rPr lang="en-US" i="1" dirty="0" err="1"/>
              <a:t>sub_edgemaps</a:t>
            </a:r>
            <a:r>
              <a:rPr lang="en-US" i="1" dirty="0"/>
              <a:t>, </a:t>
            </a:r>
            <a:r>
              <a:rPr lang="en-US" i="1" dirty="0" err="1"/>
              <a:t>hDivs</a:t>
            </a:r>
            <a:r>
              <a:rPr lang="en-US" i="1" dirty="0"/>
              <a:t>, </a:t>
            </a:r>
            <a:r>
              <a:rPr lang="en-US" i="1" dirty="0" err="1"/>
              <a:t>wDivs</a:t>
            </a:r>
            <a:r>
              <a:rPr lang="en-US" i="1" dirty="0"/>
              <a:t>, </a:t>
            </a:r>
            <a:r>
              <a:rPr lang="en-US" i="1" dirty="0" err="1"/>
              <a:t>divsize</a:t>
            </a:r>
            <a:r>
              <a:rPr lang="en-US" i="1" dirty="0"/>
              <a:t>)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600200"/>
            <a:ext cx="2514600" cy="15343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b="1" dirty="0"/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37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Fast Scanning</a:t>
            </a:r>
            <a:endParaRPr lang="en-US" dirty="0"/>
          </a:p>
        </p:txBody>
      </p:sp>
      <p:pic>
        <p:nvPicPr>
          <p:cNvPr id="6146" name="Picture 2" descr="C:\Users\fujunliu\Dropbox\bigdata_ecosystem\midterm\CNN-Results\141_TAG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125" y="2048422"/>
            <a:ext cx="3623675" cy="270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fujunliu\Dropbox\bigdata_ecosystem\midterm\CNN-Results\141_TAG_v-cn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06" y="2020444"/>
            <a:ext cx="3622711" cy="270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b="1" dirty="0"/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83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Distributed Experiment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286" y="1262743"/>
            <a:ext cx="3772081" cy="28520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26642" y="4495800"/>
            <a:ext cx="77575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Scaling the fast scanning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Distributed the patches </a:t>
            </a:r>
            <a:r>
              <a:rPr lang="en-US" sz="2400" smtClean="0"/>
              <a:t>level work </a:t>
            </a:r>
            <a:r>
              <a:rPr lang="en-US" sz="2400" dirty="0" smtClean="0"/>
              <a:t>in the image.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Tested on AWS for different patch size.</a:t>
            </a:r>
          </a:p>
          <a:p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40972"/>
            <a:ext cx="3614057" cy="2873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b="1" dirty="0"/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47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71600" y="443805"/>
            <a:ext cx="7467600" cy="48167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References</a:t>
            </a:r>
            <a:endParaRPr lang="en-US" sz="4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b="1" dirty="0" smtClean="0"/>
              <a:t>References</a:t>
            </a:r>
            <a:endParaRPr lang="en-US" sz="1200" b="1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066800" y="1371600"/>
            <a:ext cx="7924800" cy="4724400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[1] Giusti </a:t>
            </a:r>
            <a:r>
              <a:rPr lang="en-US" sz="2400" dirty="0"/>
              <a:t>A, Cireşan D C, Masci J, et al. Fast image scanning with deep max-pooling </a:t>
            </a:r>
          </a:p>
          <a:p>
            <a:r>
              <a:rPr lang="en-US" sz="2400" dirty="0"/>
              <a:t>convolutional neural </a:t>
            </a:r>
            <a:r>
              <a:rPr lang="en-US" sz="2400" dirty="0" smtClean="0"/>
              <a:t>networks. </a:t>
            </a:r>
            <a:r>
              <a:rPr lang="en-US" sz="2400" dirty="0"/>
              <a:t>arXiv preprint arXiv:1302.1700, 2013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 smtClean="0"/>
              <a:t>[2] Ciresan </a:t>
            </a:r>
            <a:r>
              <a:rPr lang="en-US" sz="2400" dirty="0"/>
              <a:t>D, Giusti A, Gambardella L M, et al. Deep neural networks segment neuronal membranes in electron microscopy </a:t>
            </a:r>
            <a:r>
              <a:rPr lang="en-US" sz="2400" smtClean="0"/>
              <a:t>images, Advances </a:t>
            </a:r>
            <a:r>
              <a:rPr lang="en-US" sz="2400" dirty="0"/>
              <a:t>in neural information processing systems. 2012: 2843-2851.</a:t>
            </a:r>
          </a:p>
        </p:txBody>
      </p:sp>
    </p:spTree>
    <p:extLst>
      <p:ext uri="{BB962C8B-B14F-4D97-AF65-F5344CB8AC3E}">
        <p14:creationId xmlns:p14="http://schemas.microsoft.com/office/powerpoint/2010/main" val="350498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71600" y="2590800"/>
            <a:ext cx="7467600" cy="48167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Questions??</a:t>
            </a:r>
            <a:endParaRPr lang="en-US" sz="4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00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33800" y="443805"/>
            <a:ext cx="2743200" cy="48167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400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Challenges</a:t>
            </a:r>
            <a:endParaRPr lang="en-US" sz="4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19200"/>
            <a:ext cx="7205526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b="1" dirty="0"/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96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33800" y="443805"/>
            <a:ext cx="2895600" cy="46166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Related Work</a:t>
            </a:r>
            <a:endParaRPr lang="en-US" sz="4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69630"/>
            <a:ext cx="7162800" cy="3590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47381" y="5693079"/>
            <a:ext cx="7015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Ciresan, Dan, et al. "Deep neural networks segment neuronal membranes in electron microscopy images." </a:t>
            </a:r>
            <a:r>
              <a:rPr lang="en-US" sz="1200" i="1" dirty="0"/>
              <a:t>Advances in neural information processing systems</a:t>
            </a:r>
            <a:r>
              <a:rPr lang="en-US" sz="1200" dirty="0"/>
              <a:t>. 2012.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b="1" dirty="0"/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16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b="1" dirty="0" smtClean="0"/>
              <a:t>System</a:t>
            </a:r>
            <a:endParaRPr lang="en-US" sz="1200" b="1" dirty="0"/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Deep Convolutional Neural Network (CNN) for Muscle Segmentation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86901"/>
            <a:ext cx="7840249" cy="148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74" y="3489682"/>
            <a:ext cx="6739526" cy="329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00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71600" y="1476630"/>
            <a:ext cx="5590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Metric: precision (P), recall (R) and F1 score</a:t>
            </a:r>
            <a:endParaRPr 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133600"/>
            <a:ext cx="4800600" cy="71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3428999"/>
            <a:ext cx="68199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b="1" dirty="0" smtClean="0"/>
              <a:t>System</a:t>
            </a:r>
            <a:endParaRPr lang="en-US" sz="1200" b="1" dirty="0"/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1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838200" y="333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Sample Results</a:t>
            </a:r>
            <a:endParaRPr lang="en-US" dirty="0"/>
          </a:p>
        </p:txBody>
      </p:sp>
      <p:pic>
        <p:nvPicPr>
          <p:cNvPr id="8198" name="Picture 6" descr="C:\Users\fujunliu\Dropbox\bigdata_ecosystem\midterm\CNN-Results\983 Lta-2_cnn-ucm_9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3351851" cy="252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fujunliu\Dropbox\bigdata_ecosystem\midterm\CNN-Results\983 Lta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219" y="1524000"/>
            <a:ext cx="3347581" cy="252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fujunliu\Dropbox\bigdata_ecosystem\midterm\CNN-Results\dup2+GC_HE-2_cnn-ucm_9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312" y="4181856"/>
            <a:ext cx="3355848" cy="252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C:\Users\fujunliu\Dropbox\bigdata_ecosystem\midterm\CNN-Results\dup2+GC_HE-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81856"/>
            <a:ext cx="3351848" cy="252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b="1" dirty="0" smtClean="0"/>
              <a:t>System</a:t>
            </a:r>
            <a:endParaRPr lang="en-US" sz="1200" b="1" dirty="0"/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3" name="Picture 3" descr="C:\Users\fujunliu\Dropbox\bigdata_ecosystem\midterm\CNN-Results\141_TAG_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684755"/>
            <a:ext cx="367166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fujunliu\Dropbox\bigdata_ecosystem\midterm\CNN-Results\141_TAG_v_cnn-ucm_9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086" y="2343149"/>
            <a:ext cx="536125" cy="40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fujunliu\Dropbox\bigdata_ecosystem\midterm\CNN-Results\143_TAD_24_cnn-ucm_9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13" y="685800"/>
            <a:ext cx="367166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fujunliu\Dropbox\bigdata_ecosystem\midterm\CNN-Results\143_TAG_7_cnn-ucm_9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402" y="3581400"/>
            <a:ext cx="367166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fujunliu\Dropbox\bigdata_ecosystem\midterm\CNN-Results\143_TAG_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1400"/>
            <a:ext cx="367166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b="1" dirty="0" smtClean="0"/>
              <a:t>System</a:t>
            </a:r>
            <a:endParaRPr lang="en-US" sz="1200" b="1" dirty="0"/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08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直接连接符 40"/>
          <p:cNvCxnSpPr/>
          <p:nvPr/>
        </p:nvCxnSpPr>
        <p:spPr>
          <a:xfrm flipH="1">
            <a:off x="1066798" y="0"/>
            <a:ext cx="2" cy="685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C:\Users\fujunliu\Dropbox\bigdata_ecosystem\midterm\CNN-Results\Bmal1_KO16-5_cnn-ucm_9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78496"/>
            <a:ext cx="3429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fujunliu\Dropbox\bigdata_ecosystem\midterm\CNN-Results\Bmal1_KO16-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62" y="178496"/>
            <a:ext cx="3429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fujunliu\Dropbox\bigdata_ecosystem\midterm\CNN-Results\Bmal1 WT#18-2_cnn-ucm_99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100192"/>
            <a:ext cx="3429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fujunliu\Dropbox\bigdata_ecosystem\midterm\CNN-Results\Bmal1 WT#18-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62" y="3100192"/>
            <a:ext cx="3429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2400" y="333630"/>
            <a:ext cx="990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2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</a:p>
          <a:p>
            <a:pPr>
              <a:lnSpc>
                <a:spcPts val="2400"/>
              </a:lnSpc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24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b="1" dirty="0" smtClean="0"/>
              <a:t>System</a:t>
            </a:r>
            <a:endParaRPr lang="en-US" sz="1200" b="1" dirty="0"/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Training</a:t>
            </a:r>
          </a:p>
          <a:p>
            <a:endParaRPr lang="en-US" sz="1200" b="1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  <a:p>
            <a:endParaRPr lang="en-US" sz="1200" b="1" dirty="0"/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References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08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  <p:tag name="FIRSTLIN20YANG@SCXGRHNFUVWYY57I" val="392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114034</TotalTime>
  <Words>647</Words>
  <Application>Microsoft Office PowerPoint</Application>
  <PresentationFormat>On-screen Show (4:3)</PresentationFormat>
  <Paragraphs>366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SimSun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Case Western Reserve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lin yang</dc:creator>
  <cp:lastModifiedBy>Xing,Fuyong</cp:lastModifiedBy>
  <cp:revision>1219</cp:revision>
  <dcterms:created xsi:type="dcterms:W3CDTF">2009-12-25T22:12:25Z</dcterms:created>
  <dcterms:modified xsi:type="dcterms:W3CDTF">2015-04-29T14:41:11Z</dcterms:modified>
</cp:coreProperties>
</file>